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9" r:id="rId3"/>
    <p:sldId id="272" r:id="rId4"/>
    <p:sldId id="264" r:id="rId5"/>
    <p:sldId id="265" r:id="rId6"/>
    <p:sldId id="268" r:id="rId7"/>
    <p:sldId id="270" r:id="rId8"/>
    <p:sldId id="271" r:id="rId9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42C7C62C-6075-426B-B9CE-B65FA7FF71B9}">
          <p14:sldIdLst>
            <p14:sldId id="256"/>
            <p14:sldId id="269"/>
            <p14:sldId id="263"/>
            <p14:sldId id="264"/>
            <p14:sldId id="265"/>
            <p14:sldId id="266"/>
            <p14:sldId id="272"/>
            <p14:sldId id="268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1C9CD"/>
    <a:srgbClr val="E1DAD2"/>
    <a:srgbClr val="FFFFFF"/>
    <a:srgbClr val="F3F0ED"/>
    <a:srgbClr val="FEFEFE"/>
    <a:srgbClr val="7C96A3"/>
    <a:srgbClr val="003374"/>
    <a:srgbClr val="3A5896"/>
    <a:srgbClr val="385592"/>
    <a:srgbClr val="173A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3542" b="54883"/>
          <a:stretch/>
        </p:blipFill>
        <p:spPr>
          <a:xfrm flipH="1">
            <a:off x="-9527" y="0"/>
            <a:ext cx="9153525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270341" y="252412"/>
            <a:ext cx="8620125" cy="6353175"/>
          </a:xfrm>
          <a:prstGeom prst="rect">
            <a:avLst/>
          </a:prstGeom>
          <a:noFill/>
          <a:ln w="762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950" b="311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800098" y="1685925"/>
            <a:ext cx="5726207" cy="27423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реализации Национального проекта развития здравоохранения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Аршалынском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 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 2023г 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339" y="250059"/>
            <a:ext cx="1278746" cy="12560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54304" y="757082"/>
            <a:ext cx="6051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ГКП на ПХВ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Аршалынская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районная больница»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9345524"/>
              </p:ext>
            </p:extLst>
          </p:nvPr>
        </p:nvGraphicFramePr>
        <p:xfrm>
          <a:off x="233082" y="237392"/>
          <a:ext cx="8691667" cy="6413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23">
                  <a:extLst>
                    <a:ext uri="{9D8B030D-6E8A-4147-A177-3AD203B41FA5}">
                      <a16:colId xmlns:a16="http://schemas.microsoft.com/office/drawing/2014/main" xmlns="" val="667010143"/>
                    </a:ext>
                  </a:extLst>
                </a:gridCol>
                <a:gridCol w="3557936">
                  <a:extLst>
                    <a:ext uri="{9D8B030D-6E8A-4147-A177-3AD203B41FA5}">
                      <a16:colId xmlns:a16="http://schemas.microsoft.com/office/drawing/2014/main" xmlns="" val="3327405610"/>
                    </a:ext>
                  </a:extLst>
                </a:gridCol>
                <a:gridCol w="1048871"/>
                <a:gridCol w="824753"/>
                <a:gridCol w="2972184"/>
              </a:tblGrid>
              <a:tr h="4909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итогам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квартала 2023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из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 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приемлемых  индикаторных показателей  Меморандума</a:t>
                      </a: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  12 индикаторов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достижение составляет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41,4% 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2134151"/>
                  </a:ext>
                </a:extLst>
              </a:tr>
              <a:tr h="49093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Индикатор 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ЦП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Причины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недостижения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9425443"/>
                  </a:ext>
                </a:extLst>
              </a:tr>
              <a:tr h="288785"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90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летальности, 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 умерших из 530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пролеченных</a:t>
                      </a:r>
                      <a:endParaRPr lang="ru-RU" sz="12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90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Госпитальная летальность при травмах,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 из 6 поступивших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Среднее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прибывание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дней до операции, дни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исполнении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9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послеоперационной летальности,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умерших из 49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оперированных</a:t>
                      </a:r>
                    </a:p>
                    <a:p>
                      <a:pPr algn="ctr" fontAlgn="ctr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Ичитовкин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18.7,  Смирнов В.А. Т98,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Абдрахманов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Б.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kk-KZ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43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.2,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Балабуха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С.С., К 92.2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ПМСП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1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Заболеваемости БСК, на 100 000 насел.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исполнении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3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 пациентов,  взятых   на диспансерный   учет после   перенесенного  ОНМК,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из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(2 умерли в  с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тационарах, выписаны как на дому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0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обученных водителей СМП при ПМСП  тренингу "Безопасное вождение, Безопасное вождение в сложных условиях"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Запланировано обучение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Смертность от травм, несчастных случаев и отравлений, на 100 000 насел.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квартал 52,2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Смертность от ЗНО, на 100 000 насел.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квартал 47,2-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 человек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3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посещений организаций здравоохранения, оказывающих ПМСП, на одного жителя в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Запланировано обучение </a:t>
                      </a:r>
                    </a:p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7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Доступность дорогостоящих МРТ, услуг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/ 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исполнении</a:t>
                      </a:r>
                      <a:endParaRPr lang="ru-RU" sz="12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3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Доступность дорогостоящих МРТ,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/ 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исполнении</a:t>
                      </a:r>
                      <a:endParaRPr lang="ru-RU" sz="12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910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0329" y="73289"/>
          <a:ext cx="8593055" cy="3855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56"/>
                <a:gridCol w="4193848"/>
                <a:gridCol w="1103043"/>
                <a:gridCol w="684953"/>
                <a:gridCol w="2326555"/>
              </a:tblGrid>
              <a:tr h="6231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итогам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квартала 2023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из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приемлемых  индикаторных показателей  Меморандума</a:t>
                      </a: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материнству и детству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достигнуто 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индикаторов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достижение составляет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84,2% 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4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Индикатор 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ЦП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Причины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недостижения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9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ПМСП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9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охвата беременных женщин индивидуальным и междисциплинарным дородовым наблюдением,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исполнении</a:t>
                      </a:r>
                    </a:p>
                    <a:p>
                      <a:pPr algn="ctr"/>
                      <a:endParaRPr lang="ru-RU" sz="12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9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Охват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пренатальным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скринингом,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исполнении</a:t>
                      </a:r>
                    </a:p>
                  </a:txBody>
                  <a:tcPr/>
                </a:tc>
              </a:tr>
              <a:tr h="3599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младенческой смертности, на 1000 живорожденных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случай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9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Коэффициент детской смертности в возрасте до 5 лет, на 1000 живорожденных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1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случай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9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охвата детей до 1 года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проактивным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наблюдением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скринингами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На исполнении</a:t>
                      </a:r>
                    </a:p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45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охвата медицинской реабилитацией детей с ограниченными возможностями,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исполнении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показателей Дорожной Карты 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младенчеству и 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родовспоможению </a:t>
            </a:r>
            <a:endParaRPr lang="en-US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8324048"/>
              </p:ext>
            </p:extLst>
          </p:nvPr>
        </p:nvGraphicFramePr>
        <p:xfrm>
          <a:off x="375956" y="3376240"/>
          <a:ext cx="8444754" cy="3243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306">
                  <a:extLst>
                    <a:ext uri="{9D8B030D-6E8A-4147-A177-3AD203B41FA5}">
                      <a16:colId xmlns:a16="http://schemas.microsoft.com/office/drawing/2014/main" xmlns="" val="579639375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xmlns="" val="1185631145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xmlns="" val="4240527010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xmlns="" val="3794279876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xmlns="" val="3815681191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xmlns="" val="2891010904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xmlns="" val="1381760492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xmlns="" val="363600260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xmlns="" val="501521832"/>
                    </a:ext>
                  </a:extLst>
                </a:gridCol>
              </a:tblGrid>
              <a:tr h="1375054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Материнская смертность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беременных до 12 недель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контрацепцией ЖФВ с тяжелой ЭГП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 беременных с тяжелой ЭГП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 беременности среди подростков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 абортов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Пренатальный</a:t>
                      </a: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скрининг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достигнуто индикаторов 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70" marB="45770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34570"/>
                  </a:ext>
                </a:extLst>
              </a:tr>
              <a:tr h="524116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ЦП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82,0%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70" marB="45770" horzOverflow="overflow"/>
                </a:tc>
                <a:extLst>
                  <a:ext uri="{0D108BD9-81ED-4DB2-BD59-A6C34878D82A}">
                    <a16:rowId xmlns:a16="http://schemas.microsoft.com/office/drawing/2014/main" xmlns="" val="2493356863"/>
                  </a:ext>
                </a:extLst>
              </a:tr>
              <a:tr h="39924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ОУЗ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70" marB="45770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2832625"/>
                  </a:ext>
                </a:extLst>
              </a:tr>
              <a:tr h="81362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83,3%</a:t>
                      </a:r>
                      <a:endParaRPr kumimoji="0" lang="ru-R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kumimoji="0" lang="ru-R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6,6%</a:t>
                      </a:r>
                      <a:endParaRPr kumimoji="0" lang="ru-R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беременных из 458 </a:t>
                      </a:r>
                      <a:endParaRPr kumimoji="0" lang="en-US" altLang="en-US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91441" marR="91441" marT="45762" marB="4576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89,6%</a:t>
                      </a:r>
                      <a:endParaRPr kumimoji="0" lang="ru-R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62" marB="45762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70" marB="4577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913442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1147483"/>
          <a:ext cx="8435787" cy="207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108"/>
                <a:gridCol w="1494840"/>
                <a:gridCol w="1582256"/>
                <a:gridCol w="1521065"/>
                <a:gridCol w="1623613"/>
                <a:gridCol w="1269905"/>
              </a:tblGrid>
              <a:tr h="847819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Младенческая смертность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Неонатальная смертность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Досуточная</a:t>
                      </a: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младенческая летальность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Детская смертность от управляемых причин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достигнуто индикаторов 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351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ЦП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7,59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/>
                </a:tc>
              </a:tr>
              <a:tr h="27351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ОУЗ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188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случай</a:t>
                      </a:r>
                      <a:endParaRPr kumimoji="0" lang="ru-RU" altLang="en-US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en-US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en-US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41" marB="45741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80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724298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показателей ДК по кардиологии</a:t>
            </a:r>
            <a:endParaRPr lang="en-US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684914"/>
              </p:ext>
            </p:extLst>
          </p:nvPr>
        </p:nvGraphicFramePr>
        <p:xfrm>
          <a:off x="351929" y="797859"/>
          <a:ext cx="8412480" cy="2495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64">
                  <a:extLst>
                    <a:ext uri="{9D8B030D-6E8A-4147-A177-3AD203B41FA5}">
                      <a16:colId xmlns:a16="http://schemas.microsoft.com/office/drawing/2014/main" xmlns="" val="3524438914"/>
                    </a:ext>
                  </a:extLst>
                </a:gridCol>
                <a:gridCol w="1483285">
                  <a:extLst>
                    <a:ext uri="{9D8B030D-6E8A-4147-A177-3AD203B41FA5}">
                      <a16:colId xmlns:a16="http://schemas.microsoft.com/office/drawing/2014/main" xmlns="" val="584257713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xmlns="" val="2662862280"/>
                    </a:ext>
                  </a:extLst>
                </a:gridCol>
                <a:gridCol w="23055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4019">
                  <a:extLst>
                    <a:ext uri="{9D8B030D-6E8A-4147-A177-3AD203B41FA5}">
                      <a16:colId xmlns:a16="http://schemas.microsoft.com/office/drawing/2014/main" xmlns="" val="172081866"/>
                    </a:ext>
                  </a:extLst>
                </a:gridCol>
              </a:tblGrid>
              <a:tr h="995082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Летальность от ОИМ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в течении 30 дней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пациентов доставленных в течение 120 мин. в центр ЧКВ с момента ПМК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достигнуто индикаторов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012988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ЦП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/>
                </a:tc>
                <a:extLst>
                  <a:ext uri="{0D108BD9-81ED-4DB2-BD59-A6C34878D82A}">
                    <a16:rowId xmlns:a16="http://schemas.microsoft.com/office/drawing/2014/main" xmlns="" val="1347869944"/>
                  </a:ext>
                </a:extLst>
              </a:tr>
              <a:tr h="46963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ОУЗ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3,5%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912609"/>
                  </a:ext>
                </a:extLst>
              </a:tr>
              <a:tr h="67190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40" marB="4564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9444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8259" y="3451429"/>
            <a:ext cx="8561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показателей Дорожной Карты по неврологии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3660" y="3957858"/>
          <a:ext cx="8507761" cy="252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999"/>
                <a:gridCol w="1803665"/>
                <a:gridCol w="1632857"/>
                <a:gridCol w="2286000"/>
                <a:gridCol w="1920240"/>
              </a:tblGrid>
              <a:tr h="883083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Стационарная летальность от ОНМК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дневная Смертность на дому от ОНМК 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пациентов, взятых на диспансерный учет после перенесенного ОНМК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достигнуто индикаторов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764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ЦП </a:t>
                      </a:r>
                    </a:p>
                  </a:txBody>
                  <a:tcPr marL="91442" marR="91442"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16,0%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8,5%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/>
                </a:tc>
              </a:tr>
              <a:tr h="32272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ОУЗ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8,4%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86,3%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rgbClr val="C1C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rgbClr val="C1C9CD"/>
                    </a:solidFill>
                  </a:tcPr>
                </a:tc>
              </a:tr>
              <a:tr h="84118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 </a:t>
                      </a:r>
                    </a:p>
                  </a:txBody>
                  <a:tcPr marL="91442" marR="91442"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91442" marR="91442" marT="45635" marB="4563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91442" marR="91442" marT="45635" marB="4563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  <a:p>
                      <a:pPr algn="ctr"/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на</a:t>
                      </a:r>
                      <a:r>
                        <a:rPr lang="ru-RU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 учет 20 из 22 выписанных </a:t>
                      </a:r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35" marB="4563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910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показателей Дорожной карты </a:t>
            </a:r>
            <a:b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травматологии</a:t>
            </a:r>
            <a:endParaRPr lang="en-US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511446"/>
              </p:ext>
            </p:extLst>
          </p:nvPr>
        </p:nvGraphicFramePr>
        <p:xfrm>
          <a:off x="134471" y="1179885"/>
          <a:ext cx="8766970" cy="4620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20">
                  <a:extLst>
                    <a:ext uri="{9D8B030D-6E8A-4147-A177-3AD203B41FA5}">
                      <a16:colId xmlns:a16="http://schemas.microsoft.com/office/drawing/2014/main" xmlns="" val="1430078072"/>
                    </a:ext>
                  </a:extLst>
                </a:gridCol>
                <a:gridCol w="11459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5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47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98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2659">
                  <a:extLst>
                    <a:ext uri="{9D8B030D-6E8A-4147-A177-3AD203B41FA5}">
                      <a16:colId xmlns:a16="http://schemas.microsoft.com/office/drawing/2014/main" xmlns="" val="767346418"/>
                    </a:ext>
                  </a:extLst>
                </a:gridCol>
                <a:gridCol w="9683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1654">
                  <a:extLst>
                    <a:ext uri="{9D8B030D-6E8A-4147-A177-3AD203B41FA5}">
                      <a16:colId xmlns:a16="http://schemas.microsoft.com/office/drawing/2014/main" xmlns="" val="1817611413"/>
                    </a:ext>
                  </a:extLst>
                </a:gridCol>
              </a:tblGrid>
              <a:tr h="1222656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кадрами 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Оснащенность МО региона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Догоспитальная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летальность при травме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Госпитальная летальность при травме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Смертность от травм и отравлений 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ДТП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достигнуто индикаторов 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54" marB="45754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333104"/>
                  </a:ext>
                </a:extLst>
              </a:tr>
              <a:tr h="66902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ЦП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60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54" marB="45754" horzOverflow="overflow"/>
                </a:tc>
                <a:extLst>
                  <a:ext uri="{0D108BD9-81ED-4DB2-BD59-A6C34878D82A}">
                    <a16:rowId xmlns:a16="http://schemas.microsoft.com/office/drawing/2014/main" xmlns="" val="3718960514"/>
                  </a:ext>
                </a:extLst>
              </a:tr>
              <a:tr h="71698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ОУЗ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54" marB="45754" horzOverflow="overflow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9807420"/>
                  </a:ext>
                </a:extLst>
              </a:tr>
              <a:tr h="147315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34" marR="91434" marT="45759" marB="4575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34" marR="91434" marT="45759" marB="4575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6 поступивших</a:t>
                      </a:r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Байгарин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С.К. Переломы захватывающие грудную </a:t>
                      </a:r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клетку,нижнюю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часть спины, таз и конечности</a:t>
                      </a:r>
                    </a:p>
                  </a:txBody>
                  <a:tcPr marL="91434" marR="91434" marT="45759" marB="4575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208,9</a:t>
                      </a:r>
                    </a:p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52,2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54" marB="45754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44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96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143" y="326572"/>
            <a:ext cx="7862206" cy="678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Реализация Национального проекта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"Качественное и доступное здравоохранение для каждого гражданина "Здоровая нация"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69896"/>
          <a:ext cx="8882742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1.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Охват сельских населенных пунктов первичной медико-санитарной и консультативно-диагностической помощью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открытие ВА,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ФАП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МП в сельских населенных пунктах, в том числе в опорных и спутниковых селах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численность населения, охваченного услугами передвижных мобильных комплексов, чел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2. Ежегодное количество новых и модернизированных объектов здравоохранения, соответствующих мировым стандартам оказания медицинской помощи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3. Расширение объема медицинской помощи на амбулаторном уровне в общем объеме медицинской помощи в рамках ГОБМП и системе ОСМС, 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ЦП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47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ОУЗ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684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3689/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684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исполнении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Реализация Национального проекта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"Качественное и доступное здравоохранение для каждого гражданина "Здоровая нация"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9816" y="1196023"/>
          <a:ext cx="8699866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2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28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28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28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28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428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Увеличение охвата беременных женщин индивидуальным и междисциплинарным дородовым наблюдением, 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Увеличение охвата детей до 1 года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проактивным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наблюдением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скринингами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охвата медицинской реабилитацией детей с ограниченными возможностями, 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5. Увеличение доли граждан Казахстана, ведущих здоровый образ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жизни,%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6. Снижение заболеваемости ожирением среди детей (0-14 лет), на 100 тыс.населения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достигнуто показателей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ЦП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ОУЗ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88,2%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77,4%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44,4%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90,5%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83,9%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исполнении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2322</TotalTime>
  <Words>875</Words>
  <Application>Microsoft Office PowerPoint</Application>
  <PresentationFormat>Экран (4:3)</PresentationFormat>
  <Paragraphs>282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Исполнение показателей Дорожной Карты  по младенчеству и  родовспоможению </vt:lpstr>
      <vt:lpstr>Исполнение показателей ДК по кардиологии</vt:lpstr>
      <vt:lpstr>Исполнение показателей Дорожной карты   по травматологии</vt:lpstr>
      <vt:lpstr>Реализация Национального проекта "Качественное и доступное здравоохранение для каждого гражданина "Здоровая нация"</vt:lpstr>
      <vt:lpstr>Реализация Национального проекта "Качественное и доступное здравоохранение для каждого гражданина "Здоровая нация"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ARBZavOMKWSOne</cp:lastModifiedBy>
  <cp:revision>330</cp:revision>
  <cp:lastPrinted>2021-04-05T03:07:50Z</cp:lastPrinted>
  <dcterms:created xsi:type="dcterms:W3CDTF">2016-11-18T14:12:19Z</dcterms:created>
  <dcterms:modified xsi:type="dcterms:W3CDTF">2023-04-21T09:10:46Z</dcterms:modified>
</cp:coreProperties>
</file>